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671" r:id="rId4"/>
    <p:sldId id="692" r:id="rId5"/>
    <p:sldId id="644" r:id="rId6"/>
    <p:sldId id="690" r:id="rId7"/>
    <p:sldId id="687" r:id="rId8"/>
    <p:sldId id="693" r:id="rId9"/>
    <p:sldId id="694" r:id="rId10"/>
    <p:sldId id="695" r:id="rId11"/>
    <p:sldId id="696" r:id="rId12"/>
    <p:sldId id="697" r:id="rId13"/>
    <p:sldId id="698" r:id="rId14"/>
    <p:sldId id="676" r:id="rId15"/>
    <p:sldId id="675" r:id="rId16"/>
    <p:sldId id="672" r:id="rId17"/>
    <p:sldId id="649" r:id="rId1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2C4991-11A1-70F7-39F0-FDFE3E080521}" name="Ryan" initials="rl" userId="Ryan" providerId="None"/>
  <p188:author id="{37F46C99-57E6-F4E9-5D63-5BD6B3000046}" name="Leeza Segal" initials="LS" userId="S::lsegal@rinconconsultants.com::f0270b74-b5b0-424f-9c6e-7452aa820f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F73"/>
    <a:srgbClr val="F64904"/>
    <a:srgbClr val="951C5D"/>
    <a:srgbClr val="F5CBE2"/>
    <a:srgbClr val="F0B2D4"/>
    <a:srgbClr val="74A434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4D7513F-D6E5-4438-976B-5C5463ABA424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7946322F-3BEE-4D82-8E5E-68003D28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1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89A6-36B8-E998-DB31-14ED42869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3EF15-B078-60CF-188A-9A4E98875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5A72F-16D5-38A7-54BF-681D381B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5147-31BC-4906-9B67-9C400D9B79EE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050BB-1746-517B-E516-874A80FB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7C71-B098-487C-9C11-B07BF7F9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81EF-E524-2526-28EF-9D671489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AB75E-2CE6-E164-5E5A-2B352CF35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311F9-17F4-C3DD-9544-07C3E1F2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EE77D-2DE8-468F-867C-E708DAA9153F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E5113-24A0-DD04-E4D4-460A3343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D75EE-74CD-A75A-63E7-F275A9E2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05EC6-65AA-644D-BB16-CD6BE66EB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B48EF-463C-6F35-D659-08E93A06B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5FDF-EAB8-84AA-B214-CEEF11A7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2D6F-3044-40A0-A6A6-90867EAC5AB9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661F5-A3FE-1977-69AB-34683558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04533-A4D9-32C8-B8E9-77FE08CE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830D-564D-83AC-2566-CFF2DA51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E9F3-B40B-A304-467E-69C69811C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E930A-973C-DF4E-32B2-CE407A61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DAD3A-3DD9-45D3-8E47-8C774820F3F2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B7CC1-992E-3AE9-A2A7-3B980D10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F86C3-204B-C39C-8022-3EB2CE4B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72866-8FD8-8ADC-4594-4440A6A9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9E4BC-F281-3F4D-AAF8-012EB40E6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936EF-3FA2-1A7A-84DF-2AA2502E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ACF9-E9E1-4CD9-BB26-7EEBB9E4EB16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AE7B5-8F26-AF19-59C1-9F7C9076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84D7F-701B-7A64-1580-14DC60B9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57F3-542A-AA23-48FC-F22E3ED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C723F-B449-672C-332D-FB8E75D75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7A13A-5E38-DA74-B9C1-98AB05CB5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967C0-282A-A0F7-0984-F2FD3E3C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220-20DE-4A5D-9EEE-E4E689B83F5A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CBEC5-6678-D43C-AC95-7F0438DB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749E2-8DCB-E47E-2956-04635319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0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4312-3142-01EF-9CC0-82A99DF0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58EB9-98E7-9D68-8EEB-BEBD77BB1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CA9CA-9BFE-A2FF-884E-26BEDA747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BE0E0-82BB-12ED-E03A-2DA25A3FB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823B1-DDF1-6D98-A90E-E28031759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7FD37-764E-9359-CB4F-E547139B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34D6-FE68-464B-A1E1-CDEF36B29BB7}" type="datetime1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DA487-608A-5B43-9E13-83980DD5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86781-D391-9548-8ABC-78600FD6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7067-4F67-2839-2404-07BE21CF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46942-13E1-E866-ACD8-AA22305D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430B4-F46D-4493-99CA-9A7E578E06D9}" type="datetime1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5D251-17B8-1DA5-F50E-AD201D37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444F1-C163-EE1A-5018-157D9950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3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4163C-015F-BAA2-7010-0D5D216F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6110-7492-4B26-8D57-E792B59C45BD}" type="datetime1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CA97-FAFC-F3F0-7BD6-EFA438421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6DD4-81B7-5C58-F064-62C66EC0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6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37FB-D917-236A-8F6F-8B63296F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01EA2-8178-9DA0-A701-90434B799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56E9D-5EA6-039E-E3F9-2B20DED5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109E7-4890-BBD6-4B0C-EB606B04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1C5D-2E39-4CCC-B758-26768B685D4B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F92DB-4B76-1D91-56E3-4DCF2DB6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E448D-781B-B82A-9F59-5A5DD5AD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7E19-2F72-BB52-4519-E000C2CD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8E97B5-5325-B6FD-03E4-8D0A7A7FC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2CF3-B4B7-519A-197C-E78A9AB4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96CE-9FC7-922A-D422-7EC1F539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F698-612E-4CAE-AEAA-1BE55C9F822B}" type="datetime1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84B26-A503-CBCD-46D2-5F5A15B1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0BB67-74B2-25DA-65D0-48B0D6BB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1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484D9-276D-07D8-9022-2AD41ABD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12CCD-001F-C25B-8999-CE2AE60BC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A80D-DAD9-9FB5-FE5D-D1D59E591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FC488-5009-4F4E-BBDC-EA450BABEF10}" type="datetime1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395F-8AED-C16D-A20B-0E3EFCC1E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BCDF6-FA1D-54F4-72FC-F7383A89A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8276-8C5D-4E64-9B55-B9EC31E7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2C0D1A-B406-83EF-ABBF-44A2740FF202}"/>
              </a:ext>
            </a:extLst>
          </p:cNvPr>
          <p:cNvSpPr/>
          <p:nvPr/>
        </p:nvSpPr>
        <p:spPr>
          <a:xfrm>
            <a:off x="0" y="2090737"/>
            <a:ext cx="12192000" cy="2676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A209010-7725-34CE-0204-6DBC71FB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4" y="2771186"/>
            <a:ext cx="3442484" cy="1613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FADDE-9C55-BAA3-CDEC-5293535ED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1074" y="2388377"/>
            <a:ext cx="9144000" cy="1262079"/>
          </a:xfrm>
        </p:spPr>
        <p:txBody>
          <a:bodyPr/>
          <a:lstStyle/>
          <a:p>
            <a:r>
              <a:rPr lang="en-US" b="1" dirty="0">
                <a:solidFill>
                  <a:srgbClr val="951C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 Element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352A5-3108-FE0C-A326-C5F0523E9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6418" y="3650456"/>
            <a:ext cx="4874669" cy="1042314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Commission Meeting</a:t>
            </a: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9, 2024</a:t>
            </a:r>
          </a:p>
        </p:txBody>
      </p:sp>
    </p:spTree>
    <p:extLst>
      <p:ext uri="{BB962C8B-B14F-4D97-AF65-F5344CB8AC3E}">
        <p14:creationId xmlns:p14="http://schemas.microsoft.com/office/powerpoint/2010/main" val="2183171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3048-8E02-C268-CBBB-E7C738020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89BE5A-CA88-41A3-4F3D-C593F7FE8065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CA82F-653D-64F6-6E71-B15E73940202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ECB41-D17B-36F8-7A6A-B91D8E7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Implementation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2900-167B-34C6-F73B-DFCAAA1C3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4548188"/>
          </a:xfrm>
        </p:spPr>
        <p:txBody>
          <a:bodyPr>
            <a:normAutofit lnSpcReduction="10000"/>
          </a:bodyPr>
          <a:lstStyle/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Available Sites Inventory (H-A.20)</a:t>
            </a:r>
            <a:r>
              <a:rPr lang="en-US" sz="3200" dirty="0"/>
              <a:t> – Monitor housing production on pending/approved RHNA sites &amp; “No-Net-Loss” &amp; Re-zoning language.</a:t>
            </a:r>
            <a:endParaRPr lang="en-US" sz="3200" u="sng" dirty="0"/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u="sng" dirty="0"/>
              <a:t>Affordable Housing Incentives Program (H-A.21)</a:t>
            </a:r>
            <a:r>
              <a:rPr lang="en-US" sz="3200" dirty="0"/>
              <a:t>. – Amend development standards (including allowing max height of 40 feet in R-3 zone).</a:t>
            </a:r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u="sng" dirty="0"/>
              <a:t>Place-Based Housing Rehabilitation &amp; Community Investment (H-A.27)</a:t>
            </a:r>
            <a:r>
              <a:rPr lang="en-US" sz="3200" dirty="0"/>
              <a:t>. 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3200" dirty="0"/>
              <a:t>     –Infrastructure improvement projects in low/moderate          	income areas.</a:t>
            </a:r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A7E7B-B98F-24A4-D51B-822E312AAD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9E17DE8-3225-F641-0132-06E16B9B1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4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9CAFA-1B2E-C305-0E23-1BF9CFD9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794891-ED93-72AD-B27E-431704C452B6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05FE36-0608-1A27-184C-D05450C98E4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512D4-6248-89D0-0910-AAA9B8395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Implementation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DF7ED-208D-1294-A54C-D3100A9D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4548188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Underutilized (non-vacant) Sites (H-A.28) </a:t>
            </a:r>
            <a:r>
              <a:rPr lang="en-US" sz="3200" dirty="0"/>
              <a:t>– Adopt incentives to facilitate development of non-vacant sites with an affordable component.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Replacement Unit Program (H-A.29). </a:t>
            </a:r>
            <a:r>
              <a:rPr lang="en-US" sz="3200" dirty="0"/>
              <a:t>–Amend zoning code to require replacement housing.</a:t>
            </a:r>
          </a:p>
          <a:p>
            <a:pPr marL="457200" lvl="1" indent="-457200">
              <a:spcAft>
                <a:spcPts val="600"/>
              </a:spcAft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0AFD3-3D8C-2368-2B82-BDFC39CC58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B0096D3-C3CD-AB00-B5C5-367E94DF9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9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42945-6F31-9588-7D16-1A9B828AC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202951-1FC9-6CEB-44C3-8462B5F35489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DD875-6C48-1E34-AC1F-6A6F6F757DF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CA0F7-F8D6-2F02-5FF6-512BDA70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Realistic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4B99B-209C-8AC7-9C7D-3706A47AD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4548188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600"/>
              </a:spcAft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CBAB4-62FB-9B5E-D863-635E5F3C8B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750609F6-FED6-EFC5-ABEB-B94DB594A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F7172C-C317-A300-0DA7-130079C3AE33}"/>
              </a:ext>
            </a:extLst>
          </p:cNvPr>
          <p:cNvSpPr txBox="1"/>
          <p:nvPr/>
        </p:nvSpPr>
        <p:spPr>
          <a:xfrm>
            <a:off x="321547" y="1641384"/>
            <a:ext cx="1167528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realistic capacity analysis approach for the OTC zone and other mixed-use zones was revised consistent with methodologies in HCD’s Site Inventory Guidebook.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capacity analysis now utilizes development trends factors, likelihood of non-residential use factors, and land use controls to determine realistic capacity assumptions. 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 H-A.13, Mixed-Use Development (page 1-23) was also revised to commit to annual monitoring of sites in mixed-use zones and identifying alternative sites and/or rezoning within 6 months. </a:t>
            </a:r>
          </a:p>
        </p:txBody>
      </p:sp>
    </p:spTree>
    <p:extLst>
      <p:ext uri="{BB962C8B-B14F-4D97-AF65-F5344CB8AC3E}">
        <p14:creationId xmlns:p14="http://schemas.microsoft.com/office/powerpoint/2010/main" val="23842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D70DB-B409-0283-936F-E77FC4185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ADD811E-E560-46EB-E85A-379D68C1B820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27D7F9-0E15-CCD8-7013-60BBE1E24C5F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EAEC71-F1D6-5D30-81D9-A85AF353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Suitability of Non-Vacant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B5F8-3126-C419-3B87-CC658CE7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3696851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05AA6-89C7-5017-6170-4DC5EF5482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1B407041-FB30-D492-8446-A8BCF69B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AFA0F-2116-1A61-F58E-B5D8AD979437}"/>
              </a:ext>
            </a:extLst>
          </p:cNvPr>
          <p:cNvSpPr txBox="1"/>
          <p:nvPr/>
        </p:nvSpPr>
        <p:spPr>
          <a:xfrm>
            <a:off x="313174" y="1738924"/>
            <a:ext cx="1156565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residential non-vacant sites were removed that were not meeting most of the non-vacant site factors (Site 46 and 57).</a:t>
            </a:r>
          </a:p>
          <a:p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analysis was added for sites that were only meeting two redevelopment factors (see page 2-133). </a:t>
            </a:r>
          </a:p>
          <a:p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details were added on page 2-133 and in Appendix D for the school site’s current plans for housing.</a:t>
            </a:r>
          </a:p>
          <a:p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addition, the nonvacant site analysis was expanded for Sites 54, 64, 67, 75, and 76 in Appendix D (page D-1).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EEDFA-EEEC-8AE8-0FB1-657D45430FEE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1D196-4715-2CA3-29CF-A11FA78DF99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D45C-F57B-81D4-BB38-D116A94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Environmental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387B-B561-8FFA-8285-07E76EFB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10515600" cy="44529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Addendum to the Final General Plan EIR was completed for the project, attached as Exhibit A in Planning Commission Resolution No. 1011 (24).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Addendum found that the potential environmental impacts of the focused GP Housing Element Update are within the scope of the previously certified Final EIR.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recommends that the Planning Commission recommend that the City Council approve the Addendum for the project with the findings required by CEQA contained within the attached Resolution.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684-82A9-9C79-4399-8100C76C1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C288443-BBFB-3402-2BCE-41813B89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4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EEDFA-EEEC-8AE8-0FB1-657D45430FEE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1D196-4715-2CA3-29CF-A11FA78DF99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D45C-F57B-81D4-BB38-D116A94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387B-B561-8FFA-8285-07E76EFB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10515600" cy="397019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 a Recommendation from the Planning Commission on the Housing Element Update and forward this recommendation to the City Council.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Hold a Public Hearing with the City Council (Nov 19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to consider the revised Housing Element Update for adoption.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Submit the Council Adopted Draft Housing Element Update to HCD for certification (Nov/Dec).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684-82A9-9C79-4399-8100C76C1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C288443-BBFB-3402-2BCE-41813B89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8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EEDFA-EEEC-8AE8-0FB1-657D45430FEE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1D196-4715-2CA3-29CF-A11FA78DF99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D45C-F57B-81D4-BB38-D116A94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Staff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387B-B561-8FFA-8285-07E76EFB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10515600" cy="185044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Planning Commission review and recommendations to the City Council to consider re-adoption of the 2030 General Plan Housing Element Update for the Regional Housing Needs Allocation (RHNA) 6</a:t>
            </a:r>
            <a:r>
              <a:rPr lang="en-US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housing cycle (2023-2031).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684-82A9-9C79-4399-8100C76C1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C288443-BBFB-3402-2BCE-41813B89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6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2C0D1A-B406-83EF-ABBF-44A2740FF202}"/>
              </a:ext>
            </a:extLst>
          </p:cNvPr>
          <p:cNvSpPr/>
          <p:nvPr/>
        </p:nvSpPr>
        <p:spPr>
          <a:xfrm>
            <a:off x="0" y="2090737"/>
            <a:ext cx="12192000" cy="2676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A209010-7725-34CE-0204-6DBC71FB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4" y="2771186"/>
            <a:ext cx="3442484" cy="1613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FADDE-9C55-BAA3-CDEC-5293535ED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498" y="2186295"/>
            <a:ext cx="8269502" cy="169990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951C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9737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FE798E-C870-07BD-B831-DFBCDAAA1E6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7961D-2911-42E7-C4B1-E0ED90B463F0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F0F68-FDFA-4C60-F519-3723179F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6" y="0"/>
            <a:ext cx="989958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Public Hearing Item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9DEB-966E-8CCF-79E3-4D74E0423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1817312"/>
            <a:ext cx="10969978" cy="206473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Planning Commission review and recommendations to the City Council to consider re-adoption of the 2030 General Plan Housing Element Update for the Regional Housing Needs Allocation (RHNA) 6</a:t>
            </a:r>
            <a:r>
              <a:rPr lang="en-US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housing cycle (2023-2031)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A9104-9EB0-E990-436F-D9828BAD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6531CF2-003F-C4E0-EA7F-F095569DD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09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FE798E-C870-07BD-B831-DFBCDAAA1E61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7961D-2911-42E7-C4B1-E0ED90B463F0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F0F68-FDFA-4C60-F519-3723179F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6" y="0"/>
            <a:ext cx="989958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9DEB-966E-8CCF-79E3-4D74E0423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6" y="1600200"/>
            <a:ext cx="10515600" cy="412732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Since adoption of the Housing Element in Nov/2023, the project team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 been working very closely with the State Department of Housing &amp; Community Development (HCD).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Housing Element has been updated based 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“informal” reviews by HCD.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of Sept 19, 2024, HCD has determined that the Updated Housing Element complies with State Housing Law.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A9104-9EB0-E990-436F-D9828BAD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6531CF2-003F-C4E0-EA7F-F095569DD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18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54503-00CF-B576-CC6F-AEA0F606F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1CA98A-0AB0-EE2B-8A61-23AE7B40979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C1683-8785-1F6A-BE09-C02C29191DF3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A0B9C-4E68-E4FC-F5A3-7B184468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6" y="0"/>
            <a:ext cx="989958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Revisions to the Housing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2EF7-F496-4228-888B-4ECD106C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016" y="1600199"/>
            <a:ext cx="10515600" cy="4619625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3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 text </a:t>
            </a:r>
            <a:r>
              <a:rPr lang="en-US" sz="3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changes to text that are proposed to be deleted</a:t>
            </a: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30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blue text </a:t>
            </a:r>
            <a:r>
              <a:rPr lang="en-US" sz="3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proposed new text in the document</a:t>
            </a: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hanges without highlighting indicate revisions in response to HCD review of the Adopted Housing Element.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000" dirty="0">
                <a:solidFill>
                  <a:schemeClr val="accent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ellow highlighting 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indicates revisions in response to informal HCD comments received April 2024. </a:t>
            </a: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hanges with </a:t>
            </a:r>
            <a:r>
              <a:rPr lang="en-US" sz="30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highlighting 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 changes in response to informal HCD comments received in May &amp; June 2024.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A9E38-B493-EA1E-9952-1B286698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F9755CE-83D9-7271-7227-EE4BFC472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63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2C0D1A-B406-83EF-ABBF-44A2740FF202}"/>
              </a:ext>
            </a:extLst>
          </p:cNvPr>
          <p:cNvSpPr/>
          <p:nvPr/>
        </p:nvSpPr>
        <p:spPr>
          <a:xfrm>
            <a:off x="0" y="2090737"/>
            <a:ext cx="12192000" cy="2676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A209010-7725-34CE-0204-6DBC71FB0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4" y="2771186"/>
            <a:ext cx="3442484" cy="1613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FADDE-9C55-BAA3-CDEC-5293535ED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458" y="2428875"/>
            <a:ext cx="8269502" cy="1732678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951C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Revisions in Response to HCD Comments</a:t>
            </a:r>
          </a:p>
        </p:txBody>
      </p:sp>
    </p:spTree>
    <p:extLst>
      <p:ext uri="{BB962C8B-B14F-4D97-AF65-F5344CB8AC3E}">
        <p14:creationId xmlns:p14="http://schemas.microsoft.com/office/powerpoint/2010/main" val="397446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EEDFA-EEEC-8AE8-0FB1-657D45430FEE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1D196-4715-2CA3-29CF-A11FA78DF99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D45C-F57B-81D4-BB38-D116A94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Changes to Policy Document (Part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387B-B561-8FFA-8285-07E76EFB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4548188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600"/>
              </a:spcAft>
            </a:pPr>
            <a:r>
              <a:rPr lang="en-US" sz="3200" dirty="0"/>
              <a:t>No Changes to Existing Goals in the Policy document.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r>
              <a:rPr lang="en-US" sz="3200" b="1" dirty="0"/>
              <a:t>One </a:t>
            </a:r>
            <a:r>
              <a:rPr lang="en-US" sz="3200" b="1" u="sng" dirty="0"/>
              <a:t>New Policy</a:t>
            </a:r>
            <a:r>
              <a:rPr lang="en-US" sz="3200" b="1" dirty="0"/>
              <a:t>: 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sz="3200" b="1" dirty="0"/>
              <a:t>	</a:t>
            </a:r>
            <a:r>
              <a:rPr lang="en-US" sz="3200" dirty="0"/>
              <a:t>H-1.21 (Previously Identified Lower Income Sites) in 	accordance with Gov’t Code section 65583.2(c) and (i). 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r>
              <a:rPr lang="en-US" sz="3200" dirty="0"/>
              <a:t>Numerous changes to Implementation Programs.</a:t>
            </a:r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684-82A9-9C79-4399-8100C76C1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C288443-BBFB-3402-2BCE-41813B89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7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4EEDFA-EEEC-8AE8-0FB1-657D45430FEE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1D196-4715-2CA3-29CF-A11FA78DF990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D45C-F57B-81D4-BB38-D116A94C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Implementation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8387B-B561-8FFA-8285-07E76EFB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4548188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600"/>
              </a:spcAft>
            </a:pPr>
            <a:r>
              <a:rPr lang="en-US" sz="3200" dirty="0"/>
              <a:t>A total of </a:t>
            </a:r>
            <a:r>
              <a:rPr lang="en-US" sz="3200" b="1" u="sng" dirty="0"/>
              <a:t>13 out of the 29 </a:t>
            </a:r>
            <a:r>
              <a:rPr lang="en-US" sz="3200" dirty="0"/>
              <a:t>proposed implementation programs were revised based on input from HCD.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sz="3200" dirty="0"/>
          </a:p>
          <a:p>
            <a:pPr marL="0" lvl="1" indent="0">
              <a:spcAft>
                <a:spcPts val="600"/>
              </a:spcAft>
              <a:buNone/>
            </a:pPr>
            <a:r>
              <a:rPr lang="en-US" sz="3200" b="1" dirty="0"/>
              <a:t>Revised programs include</a:t>
            </a:r>
            <a:r>
              <a:rPr lang="en-US" sz="3200" dirty="0"/>
              <a:t>:</a:t>
            </a:r>
          </a:p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Housing Priorities/Funding (H-A.1)</a:t>
            </a:r>
            <a:r>
              <a:rPr lang="en-US" sz="3200" dirty="0"/>
              <a:t> –Goals for Funding Affordable Housing.</a:t>
            </a:r>
            <a:endParaRPr lang="en-US" sz="3200" u="sng" dirty="0"/>
          </a:p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Emergency Shelters (H-A.2)</a:t>
            </a:r>
            <a:r>
              <a:rPr lang="en-US" sz="3200" dirty="0"/>
              <a:t> –Compliance with State Law.</a:t>
            </a:r>
            <a:endParaRPr lang="en-US" sz="3200" u="sng" dirty="0"/>
          </a:p>
          <a:p>
            <a:pPr marL="0" lvl="1" indent="0">
              <a:spcAft>
                <a:spcPts val="600"/>
              </a:spcAft>
              <a:buNone/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684-82A9-9C79-4399-8100C76C1E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C288443-BBFB-3402-2BCE-41813B89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5F4C9-649C-EFD2-105F-559A41C41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0ABBA7-8C3B-7F36-8932-A05A608219F2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15075D-2FAC-A2D9-EBA8-B063CF4ABAFB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1B0D8-2E96-492A-0965-8B459ABB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Implementation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F8DA-A3D4-B2FA-84FF-B4402C93E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4548188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Municipal Code Updates (H-A.8)</a:t>
            </a:r>
            <a:r>
              <a:rPr lang="en-US" sz="3200" dirty="0"/>
              <a:t> relating to Emergency Shelters and Development by Right per State Law for certain Affordable Housing projects and for Sites located in previous Housing Element cycles.</a:t>
            </a:r>
          </a:p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Affirmatively Furthering Fair Housing (H-A.11)</a:t>
            </a:r>
            <a:r>
              <a:rPr lang="en-US" sz="3200" dirty="0"/>
              <a:t> –Outreach.</a:t>
            </a:r>
            <a:endParaRPr lang="en-US" sz="3200" u="sng" dirty="0"/>
          </a:p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Small Sites (H-A.12) </a:t>
            </a:r>
            <a:r>
              <a:rPr lang="en-US" sz="3200" dirty="0"/>
              <a:t>–Lot Consolidation</a:t>
            </a:r>
          </a:p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Mixed Use Development (H-A.13)</a:t>
            </a:r>
            <a:r>
              <a:rPr lang="en-US" sz="3200" dirty="0"/>
              <a:t> –Monitor Development Trends</a:t>
            </a:r>
            <a:endParaRPr lang="en-US" sz="3200" u="sng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D4A4-1AAD-75DE-0314-261DD7A21B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C0C0143-CE59-3D99-F1F5-B8B28985B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3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1E978-9418-6220-60A0-2FCF9F301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4F6CBC3-697F-F73D-A961-AF95180BA79B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51C5D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580726-6BFB-DD55-0782-7BEA897002FE}"/>
              </a:ext>
            </a:extLst>
          </p:cNvPr>
          <p:cNvSpPr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4A4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DBA2C-D8B1-2B43-C45F-00342991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28" y="18255"/>
            <a:ext cx="990877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Revised Implementation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3B61-C1EA-35AE-2220-316FAC8A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628775"/>
            <a:ext cx="11342810" cy="4548188"/>
          </a:xfrm>
        </p:spPr>
        <p:txBody>
          <a:bodyPr>
            <a:normAutofit/>
          </a:bodyPr>
          <a:lstStyle/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Accessory Dwelling Units (H-A.14)</a:t>
            </a:r>
            <a:r>
              <a:rPr lang="en-US" sz="3200" dirty="0"/>
              <a:t> -Funding for PRADU Program.</a:t>
            </a:r>
          </a:p>
          <a:p>
            <a:pPr marL="457200" lvl="1" indent="-457200">
              <a:spcAft>
                <a:spcPts val="600"/>
              </a:spcAft>
            </a:pPr>
            <a:r>
              <a:rPr lang="en-US" sz="3200" u="sng" dirty="0"/>
              <a:t>Place-Based Strategies (H-A.16)</a:t>
            </a:r>
            <a:r>
              <a:rPr lang="en-US" sz="3200" dirty="0"/>
              <a:t>.</a:t>
            </a:r>
          </a:p>
          <a:p>
            <a:pPr marL="9144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Increases Floor Area from 50% to 75% in OTC zone.</a:t>
            </a:r>
          </a:p>
          <a:p>
            <a:pPr marL="9144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Increases Maximum Height Limits to allow 4 stories (up to 50 feet) in OTC and MU zones.</a:t>
            </a:r>
          </a:p>
          <a:p>
            <a:pPr marL="9144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Increases height limit to 3 stories (up to 40 feet) in the R-3 zone.</a:t>
            </a:r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b="1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  <a:p>
            <a:pPr marL="457200" lvl="1" indent="-457200"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36240-4748-680E-7EF7-F016FC5F39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348276-8C5D-4E64-9B55-B9EC31E71CF7}" type="slidenum">
              <a:rPr lang="en-US" sz="1600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156ABCF-AF6D-28A2-E819-370CE73E0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02" y="211249"/>
            <a:ext cx="2331133" cy="109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23413</TotalTime>
  <Words>956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Housing Element Update</vt:lpstr>
      <vt:lpstr>Public Hearing Item #3</vt:lpstr>
      <vt:lpstr>Background</vt:lpstr>
      <vt:lpstr>Revisions to the Housing Element</vt:lpstr>
      <vt:lpstr>Revisions in Response to HCD Comments</vt:lpstr>
      <vt:lpstr>Changes to Policy Document (Part I)</vt:lpstr>
      <vt:lpstr>Revised Implementation Programs</vt:lpstr>
      <vt:lpstr>Revised Implementation Programs</vt:lpstr>
      <vt:lpstr>Revised Implementation Programs</vt:lpstr>
      <vt:lpstr>Revised Implementation Programs</vt:lpstr>
      <vt:lpstr>Revised Implementation Programs</vt:lpstr>
      <vt:lpstr>Realistic Capacity</vt:lpstr>
      <vt:lpstr>Suitability of Non-Vacant Sites</vt:lpstr>
      <vt:lpstr>Environmental Review</vt:lpstr>
      <vt:lpstr>Next Steps</vt:lpstr>
      <vt:lpstr>Staff Recommendation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Element Update</dc:title>
  <dc:creator>Chancellor Felton</dc:creator>
  <cp:lastModifiedBy>Ceja, Cecilia</cp:lastModifiedBy>
  <cp:revision>589</cp:revision>
  <cp:lastPrinted>2024-10-09T01:32:04Z</cp:lastPrinted>
  <dcterms:created xsi:type="dcterms:W3CDTF">2022-05-11T22:58:27Z</dcterms:created>
  <dcterms:modified xsi:type="dcterms:W3CDTF">2024-10-09T21:10:30Z</dcterms:modified>
</cp:coreProperties>
</file>