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1" r:id="rId4"/>
    <p:sldId id="282" r:id="rId5"/>
    <p:sldId id="283" r:id="rId6"/>
    <p:sldId id="284" r:id="rId7"/>
    <p:sldId id="285" r:id="rId8"/>
    <p:sldId id="280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68" d="100"/>
          <a:sy n="68" d="100"/>
        </p:scale>
        <p:origin x="252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February 2,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February 2,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b261b397285b4b8e8fcf16b0ecd7cc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5240A-B63F-43E6-A765-A443D0CA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/>
          <a:stretch/>
        </p:blipFill>
        <p:spPr>
          <a:xfrm>
            <a:off x="3124200" y="81281"/>
            <a:ext cx="5867400" cy="6117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752C24-52D6-4E19-ADEA-539D0EC7C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9" y="81282"/>
            <a:ext cx="3009530" cy="6330312"/>
          </a:xfrm>
        </p:spPr>
        <p:txBody>
          <a:bodyPr anchor="t">
            <a:normAutofit/>
          </a:bodyPr>
          <a:lstStyle/>
          <a:p>
            <a:r>
              <a:rPr lang="en-US" b="1" dirty="0"/>
              <a:t>City of Lompoc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2021/22 Redistricting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solidFill>
                  <a:schemeClr val="bg1"/>
                </a:solidFill>
                <a:ea typeface="+mn-ea"/>
                <a:cs typeface="+mn-cs"/>
              </a:rPr>
              <a:t>Dr. Daniel Phillips</a:t>
            </a:r>
            <a:br>
              <a:rPr lang="en-US" sz="2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ea typeface="+mn-ea"/>
                <a:cs typeface="+mn-cs"/>
              </a:rPr>
              <a:t>Consultant,</a:t>
            </a:r>
            <a:br>
              <a:rPr lang="en-US" sz="2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ea typeface="+mn-ea"/>
                <a:cs typeface="+mn-cs"/>
              </a:rPr>
              <a:t>National Demographics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Redistricting Process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262684"/>
              </p:ext>
            </p:extLst>
          </p:nvPr>
        </p:nvGraphicFramePr>
        <p:xfrm>
          <a:off x="495299" y="868680"/>
          <a:ext cx="8153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pre-draft hearings: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July 6 &amp; 20,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Held prior to the release of draft plans.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educate on the process and to solicit input on the neighborhoods and communities of interest in the City.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Update on 2020 Census results: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November 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Report on official demographics data for the existing city council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10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post-draft hearings: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2 &amp;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present, discuss, and, if necessary, revise the draft plans,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adoption: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March 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adopted via ordinance.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7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Redistricting Rules and Goals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/>
              <a:t>Equal Population</a:t>
            </a:r>
          </a:p>
          <a:p>
            <a:r>
              <a:rPr lang="en-US" altLang="en-US" sz="1800" b="1"/>
              <a:t>Federal Voting Rights Act</a:t>
            </a:r>
          </a:p>
          <a:p>
            <a:r>
              <a:rPr lang="en-US" altLang="en-US" sz="1800" b="1"/>
              <a:t>No Racial Gerrymandering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California Criteria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Undivided neighborhoods and “communities of interest” </a:t>
            </a:r>
            <a:br>
              <a:rPr lang="en-US" altLang="en-US" sz="1800" b="1" dirty="0"/>
            </a:br>
            <a:r>
              <a:rPr lang="en-US" altLang="en-US" sz="1400" dirty="0"/>
              <a:t>(Socio-economic geographic areas that should be kept together)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Compact</a:t>
            </a:r>
            <a:br>
              <a:rPr lang="en-US" altLang="en-US" sz="1800" b="1" dirty="0"/>
            </a:br>
            <a:r>
              <a:rPr lang="en-US" altLang="en-US" sz="1400" dirty="0"/>
              <a:t>(Do not bypass one group of people to get to a more distant group of people)</a:t>
            </a:r>
          </a:p>
          <a:p>
            <a:pPr marL="0" indent="0">
              <a:buNone/>
              <a:defRPr/>
            </a:pP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Prohibited</a:t>
            </a:r>
            <a:r>
              <a:rPr lang="en-US" altLang="en-US" sz="16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“Shall not favor or discriminate against a political party.”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Other Traditional Redistricting Principles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Minimize voters shifted to different election years</a:t>
            </a:r>
          </a:p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Future population growth</a:t>
            </a:r>
          </a:p>
          <a:p>
            <a:r>
              <a:rPr lang="en-US" altLang="en-US" sz="1800" b="1" dirty="0"/>
              <a:t>Preserving the core of existing districts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708E4A-B544-45E0-AC4A-BC8B86E9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Option 1: Accept Current Districts with No Changes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71235-9C6A-4767-8C37-C6479AB96548}"/>
              </a:ext>
            </a:extLst>
          </p:cNvPr>
          <p:cNvSpPr txBox="1">
            <a:spLocks/>
          </p:cNvSpPr>
          <p:nvPr/>
        </p:nvSpPr>
        <p:spPr>
          <a:xfrm>
            <a:off x="533399" y="868680"/>
            <a:ext cx="4038599" cy="5476211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Total population deviation: 6.0%</a:t>
            </a:r>
            <a:endParaRPr lang="en-US" sz="1800" dirty="0"/>
          </a:p>
          <a:p>
            <a:r>
              <a:rPr lang="en-US" sz="2000" dirty="0"/>
              <a:t>No voting rights concerns, as the districts are effective in electing candidates from protected classes</a:t>
            </a:r>
          </a:p>
          <a:p>
            <a:r>
              <a:rPr lang="en-US" sz="2000" dirty="0"/>
              <a:t>All districts are contiguous</a:t>
            </a:r>
          </a:p>
          <a:p>
            <a:r>
              <a:rPr lang="en-US" sz="2000" dirty="0"/>
              <a:t>No testimony received that the districts divide neighborhoods or communities of interest</a:t>
            </a:r>
          </a:p>
          <a:p>
            <a:r>
              <a:rPr lang="en-US" sz="2000" dirty="0"/>
              <a:t>Some boundaries may not be easily identifiable due to some seemingly arbitrary small diversions from straight lines</a:t>
            </a:r>
          </a:p>
          <a:p>
            <a:r>
              <a:rPr lang="en-US" sz="2000" dirty="0"/>
              <a:t>All districts seem to be compact</a:t>
            </a:r>
          </a:p>
          <a:p>
            <a:r>
              <a:rPr lang="en-US" sz="2000" dirty="0"/>
              <a:t>Most future growth is expected in Districts 1 and 3, but District 4 is the most underpopulated (–2.3%)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26D71-1C02-49D8-BF83-7B4A276DE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868680"/>
            <a:ext cx="4028538" cy="5269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736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A4FC1B-A603-44CB-8905-7EC3C9176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868680"/>
            <a:ext cx="4028539" cy="52695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708E4A-B544-45E0-AC4A-BC8B86E9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Option 2: Modify Current Districts with Minimal Changes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71235-9C6A-4767-8C37-C6479AB96548}"/>
              </a:ext>
            </a:extLst>
          </p:cNvPr>
          <p:cNvSpPr txBox="1">
            <a:spLocks/>
          </p:cNvSpPr>
          <p:nvPr/>
        </p:nvSpPr>
        <p:spPr>
          <a:xfrm>
            <a:off x="533399" y="868680"/>
            <a:ext cx="4038599" cy="5476211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Total population deviation: 4.7%</a:t>
            </a:r>
            <a:endParaRPr lang="en-US" sz="1800" dirty="0"/>
          </a:p>
          <a:p>
            <a:r>
              <a:rPr lang="en-US" sz="2000" dirty="0"/>
              <a:t>No appreciable difference from the current districts in terms of voting rights, contiguity, neighborhood/ COI integrity, or compactness</a:t>
            </a:r>
          </a:p>
          <a:p>
            <a:r>
              <a:rPr lang="en-US" sz="2000" dirty="0"/>
              <a:t>0.2% of the city’s population shifts to an earlier election</a:t>
            </a:r>
          </a:p>
          <a:p>
            <a:r>
              <a:rPr lang="en-US" sz="2000" dirty="0"/>
              <a:t>No difference from the current districts in terms of continuity of office or the core of each district</a:t>
            </a:r>
          </a:p>
          <a:p>
            <a:r>
              <a:rPr lang="en-US" sz="2000" dirty="0"/>
              <a:t>Most future growth is expected in Districts 1 and 3, but District 4 is the most underpopulated (–2.5%)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872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C82C6-AC68-4A5F-95B9-F04D527C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868680"/>
            <a:ext cx="4028538" cy="5269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708E4A-B544-45E0-AC4A-BC8B86E9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Option 3: Modify Current Districts with Moderate Changes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71235-9C6A-4767-8C37-C6479AB96548}"/>
              </a:ext>
            </a:extLst>
          </p:cNvPr>
          <p:cNvSpPr txBox="1">
            <a:spLocks/>
          </p:cNvSpPr>
          <p:nvPr/>
        </p:nvSpPr>
        <p:spPr>
          <a:xfrm>
            <a:off x="533399" y="868680"/>
            <a:ext cx="4038599" cy="5476211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Total population deviation: 4.0%</a:t>
            </a:r>
            <a:endParaRPr lang="en-US" sz="1800" dirty="0"/>
          </a:p>
          <a:p>
            <a:r>
              <a:rPr lang="en-US" sz="2000" dirty="0"/>
              <a:t>No appreciable difference from the current districts in terms of voting rights, contiguity, neighborhood/ COI integrity, or compactness</a:t>
            </a:r>
          </a:p>
          <a:p>
            <a:r>
              <a:rPr lang="en-US" sz="2000" dirty="0"/>
              <a:t>Boundaries may be more easily identifiable due to shift of some boundaries to alternate streets</a:t>
            </a:r>
          </a:p>
          <a:p>
            <a:r>
              <a:rPr lang="en-US" sz="2000" dirty="0"/>
              <a:t>1.8% shifts to an earlier election, 2.7% shifts to a later election</a:t>
            </a:r>
          </a:p>
          <a:p>
            <a:r>
              <a:rPr lang="en-US" sz="2000" dirty="0"/>
              <a:t>No difference from the current districts in terms of continuity of office or the core of each district</a:t>
            </a:r>
          </a:p>
          <a:p>
            <a:r>
              <a:rPr lang="en-US" sz="2000" dirty="0"/>
              <a:t>Most future growth is expected in Districts 1 and 3, and they are the two underpopulated districts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576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2171C5-8746-44A0-A20D-A01DD662F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868680"/>
            <a:ext cx="4028538" cy="5269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708E4A-B544-45E0-AC4A-BC8B86E9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50" dirty="0"/>
              <a:t>Option 4: Modify Current Districts with Significant Changes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D71235-9C6A-4767-8C37-C6479AB96548}"/>
              </a:ext>
            </a:extLst>
          </p:cNvPr>
          <p:cNvSpPr txBox="1">
            <a:spLocks/>
          </p:cNvSpPr>
          <p:nvPr/>
        </p:nvSpPr>
        <p:spPr>
          <a:xfrm>
            <a:off x="533399" y="868680"/>
            <a:ext cx="4038599" cy="5476211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Total population deviation: 8.4%</a:t>
            </a:r>
            <a:endParaRPr lang="en-US" sz="1800" dirty="0"/>
          </a:p>
          <a:p>
            <a:r>
              <a:rPr lang="en-US" sz="2000" dirty="0"/>
              <a:t>No appreciable difference from the current districts in terms of voting rights, contiguity, neighborhood/ COI integrity, or compactness</a:t>
            </a:r>
          </a:p>
          <a:p>
            <a:r>
              <a:rPr lang="en-US" sz="2000" dirty="0"/>
              <a:t>Boundaries may be more easily identifiable due to shift of some boundaries to alternate streets</a:t>
            </a:r>
          </a:p>
          <a:p>
            <a:r>
              <a:rPr lang="en-US" sz="2000" dirty="0"/>
              <a:t>4.0% shifts to an earlier election, 5.7% shifts to a later election</a:t>
            </a:r>
          </a:p>
          <a:p>
            <a:r>
              <a:rPr lang="en-US" sz="2000" dirty="0"/>
              <a:t>No difference from the current districts in terms of continuity of office or the core of each district</a:t>
            </a:r>
          </a:p>
          <a:p>
            <a:r>
              <a:rPr lang="en-US" sz="2000" dirty="0"/>
              <a:t>Most future growth is expected in Districts 1 and 3, but District 2 is the most underpopulated (–3.2%)</a:t>
            </a:r>
          </a:p>
        </p:txBody>
      </p:sp>
    </p:spTree>
    <p:extLst>
      <p:ext uri="{BB962C8B-B14F-4D97-AF65-F5344CB8AC3E}">
        <p14:creationId xmlns:p14="http://schemas.microsoft.com/office/powerpoint/2010/main" val="233679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Questions about the proposed redistricting plans?</a:t>
            </a:r>
          </a:p>
          <a:p>
            <a:r>
              <a:rPr lang="en-US" dirty="0"/>
              <a:t>Which plan do you prefer?</a:t>
            </a:r>
          </a:p>
          <a:p>
            <a:r>
              <a:rPr lang="en-US" sz="2800" dirty="0"/>
              <a:t>What, if anything, would you like to see revised in your preferred plan?</a:t>
            </a:r>
          </a:p>
          <a:p>
            <a:r>
              <a:rPr lang="en-US" dirty="0"/>
              <a:t>Please refer to the </a:t>
            </a:r>
            <a:r>
              <a:rPr lang="en-US" dirty="0">
                <a:hlinkClick r:id="rId2"/>
              </a:rPr>
              <a:t>Interactive Review Map</a:t>
            </a:r>
            <a:r>
              <a:rPr lang="en-US" dirty="0"/>
              <a:t> for a detailed look at each plan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6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6090</TotalTime>
  <Words>715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Garamond</vt:lpstr>
      <vt:lpstr>Tw Cen MT</vt:lpstr>
      <vt:lpstr>Wingdings</vt:lpstr>
      <vt:lpstr>Wingdings 2</vt:lpstr>
      <vt:lpstr>Median</vt:lpstr>
      <vt:lpstr>City of Lompoc  2021/22 Redistricting  Dr. Daniel Phillips Consultant, National Demographics Corporation</vt:lpstr>
      <vt:lpstr>Redistricting Process</vt:lpstr>
      <vt:lpstr>Redistricting Rules and Goals</vt:lpstr>
      <vt:lpstr>Option 1: Accept Current Districts with No Changes</vt:lpstr>
      <vt:lpstr>Option 2: Modify Current Districts with Minimal Changes</vt:lpstr>
      <vt:lpstr>Option 3: Modify Current Districts with Moderate Changes</vt:lpstr>
      <vt:lpstr>Option 4: Modify Current Districts with Significant Changes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Daniel Phillips</cp:lastModifiedBy>
  <cp:revision>450</cp:revision>
  <cp:lastPrinted>2017-05-23T05:26:42Z</cp:lastPrinted>
  <dcterms:created xsi:type="dcterms:W3CDTF">2011-05-19T00:29:13Z</dcterms:created>
  <dcterms:modified xsi:type="dcterms:W3CDTF">2022-01-27T01:01:04Z</dcterms:modified>
</cp:coreProperties>
</file>